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60" r:id="rId2"/>
    <p:sldId id="257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3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935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5E60-795C-AF9C-B200-1134B51F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1999"/>
            <a:ext cx="10058400" cy="1450757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Introduction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45B31-1CEB-FC89-F5D5-CE3329749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3306"/>
            <a:ext cx="12192000" cy="6786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A3C7E-A0A9-78C8-AF9A-61829327A437}"/>
              </a:ext>
            </a:extLst>
          </p:cNvPr>
          <p:cNvSpPr txBox="1"/>
          <p:nvPr/>
        </p:nvSpPr>
        <p:spPr>
          <a:xfrm>
            <a:off x="1388706" y="258611"/>
            <a:ext cx="9414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7E935"/>
                </a:solidFill>
                <a:latin typeface="Algerian" panose="04020705040A02060702" pitchFamily="82" charset="0"/>
              </a:rPr>
              <a:t>B</a:t>
            </a:r>
            <a:r>
              <a:rPr lang="en-US" sz="5400" b="1" dirty="0">
                <a:solidFill>
                  <a:schemeClr val="bg1"/>
                </a:solidFill>
                <a:latin typeface="Algerian" panose="04020705040A02060702" pitchFamily="82" charset="0"/>
              </a:rPr>
              <a:t>ANK</a:t>
            </a:r>
            <a:r>
              <a:rPr lang="en-US" sz="5400" b="1" dirty="0">
                <a:latin typeface="Algerian" panose="04020705040A02060702" pitchFamily="82" charset="0"/>
              </a:rPr>
              <a:t> </a:t>
            </a:r>
            <a:r>
              <a:rPr lang="en-US" sz="5400" b="1" dirty="0">
                <a:solidFill>
                  <a:srgbClr val="F7E935"/>
                </a:solidFill>
                <a:latin typeface="Algerian" panose="04020705040A02060702" pitchFamily="82" charset="0"/>
              </a:rPr>
              <a:t>L</a:t>
            </a:r>
            <a:r>
              <a:rPr lang="en-US" sz="5400" b="1" dirty="0">
                <a:solidFill>
                  <a:schemeClr val="bg1"/>
                </a:solidFill>
                <a:latin typeface="Algerian" panose="04020705040A02060702" pitchFamily="82" charset="0"/>
              </a:rPr>
              <a:t>OAN</a:t>
            </a:r>
            <a:r>
              <a:rPr lang="en-US" sz="5400" b="1" dirty="0">
                <a:latin typeface="Algerian" panose="04020705040A02060702" pitchFamily="82" charset="0"/>
              </a:rPr>
              <a:t> </a:t>
            </a:r>
            <a:r>
              <a:rPr lang="en-US" sz="5400" b="1" dirty="0">
                <a:solidFill>
                  <a:srgbClr val="F7E935"/>
                </a:solidFill>
                <a:latin typeface="Algerian" panose="04020705040A02060702" pitchFamily="82" charset="0"/>
              </a:rPr>
              <a:t>A</a:t>
            </a:r>
            <a:r>
              <a:rPr lang="en-US" sz="5400" b="1" dirty="0">
                <a:solidFill>
                  <a:schemeClr val="bg1"/>
                </a:solidFill>
                <a:latin typeface="Algerian" panose="04020705040A02060702" pitchFamily="82" charset="0"/>
              </a:rPr>
              <a:t>NALYSIS</a:t>
            </a:r>
            <a:r>
              <a:rPr lang="en-US" sz="5400" b="1" dirty="0">
                <a:latin typeface="Algerian" panose="04020705040A02060702" pitchFamily="82" charset="0"/>
              </a:rPr>
              <a:t> </a:t>
            </a:r>
            <a:endParaRPr lang="en-IN" sz="5400" b="1" dirty="0"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28406-4B33-FFB8-EEF0-E111AB4D7A00}"/>
              </a:ext>
            </a:extLst>
          </p:cNvPr>
          <p:cNvSpPr txBox="1"/>
          <p:nvPr/>
        </p:nvSpPr>
        <p:spPr>
          <a:xfrm>
            <a:off x="326571" y="1522756"/>
            <a:ext cx="11103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/>
                <a:latin typeface="Bell MT" panose="02020503060305020303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/>
                <a:latin typeface="Bell MT" panose="02020503060305020303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  <a:effectLst/>
                <a:latin typeface="Bell MT" panose="02020503060305020303" pitchFamily="18" charset="0"/>
              </a:rPr>
              <a:t>"</a:t>
            </a:r>
            <a:r>
              <a:rPr lang="en-IN" sz="3600" b="1" dirty="0">
                <a:solidFill>
                  <a:srgbClr val="F7E9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Welcome to our project focused on </a:t>
            </a:r>
            <a:r>
              <a:rPr lang="en-IN" sz="3600" b="1" dirty="0" err="1">
                <a:solidFill>
                  <a:srgbClr val="F7E9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analyzing</a:t>
            </a:r>
            <a:r>
              <a:rPr lang="en-IN" sz="3600" b="1" dirty="0">
                <a:solidFill>
                  <a:srgbClr val="F7E9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 bank loans to drive customer success and unlock new opportunities in the finance domain."</a:t>
            </a:r>
          </a:p>
          <a:p>
            <a:endParaRPr lang="en-IN" sz="3600" dirty="0">
              <a:solidFill>
                <a:schemeClr val="bg1">
                  <a:lumMod val="9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3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9BDB5-988D-4DB7-B294-21E100794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53" y="1233168"/>
            <a:ext cx="8422523" cy="5129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A62892-A4FF-4193-B477-D21AE148E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" y="1438442"/>
            <a:ext cx="3253767" cy="2187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0DC51-5648-4C9D-96CF-87B5A768907E}"/>
              </a:ext>
            </a:extLst>
          </p:cNvPr>
          <p:cNvSpPr txBox="1"/>
          <p:nvPr/>
        </p:nvSpPr>
        <p:spPr>
          <a:xfrm>
            <a:off x="1022959" y="495300"/>
            <a:ext cx="977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Book Antiqua" panose="02040602050305030304" pitchFamily="18" charset="0"/>
              </a:rPr>
              <a:t>KPI_5: HOME OWNERSHIP VS LAST PAYMENT STATUS</a:t>
            </a:r>
            <a:endParaRPr lang="en-IN" sz="2400" b="1" u="sng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235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850629-A7D0-9CBA-F905-5064F42CD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644"/>
            <a:ext cx="12191999" cy="687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BD9C4-31A1-120C-A611-FF44222C6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IN" sz="8800" b="1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Title: "Bank Loan Analysis</a:t>
            </a:r>
            <a:endParaRPr lang="en-US" sz="8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A7E9184-EFB8-354E-09FB-103FE1C3E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E8FCB0-DF2A-5EBB-4484-ECD3F0A60477}"/>
              </a:ext>
            </a:extLst>
          </p:cNvPr>
          <p:cNvSpPr txBox="1"/>
          <p:nvPr/>
        </p:nvSpPr>
        <p:spPr>
          <a:xfrm>
            <a:off x="2139819" y="-16346"/>
            <a:ext cx="7912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I</a:t>
            </a:r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ntroduction of Project</a:t>
            </a:r>
            <a:endParaRPr lang="en-IN" sz="4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AC610-BA48-5887-A230-C7C6956B5A3E}"/>
              </a:ext>
            </a:extLst>
          </p:cNvPr>
          <p:cNvSpPr txBox="1"/>
          <p:nvPr/>
        </p:nvSpPr>
        <p:spPr>
          <a:xfrm>
            <a:off x="648929" y="1549697"/>
            <a:ext cx="119867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Domain : </a:t>
            </a:r>
            <a:r>
              <a:rPr lang="en-IN" dirty="0">
                <a:solidFill>
                  <a:srgbClr val="FFFF00"/>
                </a:solidFill>
                <a:latin typeface="Algerian" panose="04020705040A02060702" pitchFamily="82" charset="0"/>
              </a:rPr>
              <a:t>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Project: </a:t>
            </a:r>
            <a:r>
              <a:rPr lang="en-IN" dirty="0">
                <a:solidFill>
                  <a:srgbClr val="FFFF00"/>
                </a:solidFill>
                <a:latin typeface="Algerian" panose="04020705040A02060702" pitchFamily="82" charset="0"/>
              </a:rPr>
              <a:t>Bank loan of customers</a:t>
            </a:r>
          </a:p>
          <a:p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Datasets: </a:t>
            </a:r>
            <a:r>
              <a:rPr lang="en-IN" dirty="0">
                <a:solidFill>
                  <a:srgbClr val="FFFF00"/>
                </a:solidFill>
                <a:latin typeface="Algerian" panose="04020705040A02060702" pitchFamily="82" charset="0"/>
              </a:rPr>
              <a:t>Finance_1.xlsx &amp; Finance_2.xlsx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Dataset Type: </a:t>
            </a:r>
            <a:r>
              <a:rPr lang="en-IN" dirty="0">
                <a:solidFill>
                  <a:srgbClr val="FFFF00"/>
                </a:solidFill>
                <a:latin typeface="Algerian" panose="04020705040A02060702" pitchFamily="82" charset="0"/>
              </a:rPr>
              <a:t>Excel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Dataset Size: </a:t>
            </a:r>
            <a:r>
              <a:rPr lang="en-IN" dirty="0">
                <a:solidFill>
                  <a:srgbClr val="FFFF00"/>
                </a:solidFill>
                <a:latin typeface="Algerian" panose="04020705040A02060702" pitchFamily="82" charset="0"/>
              </a:rPr>
              <a:t>Each Excel file has 39k+ records</a:t>
            </a:r>
          </a:p>
          <a:p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BE32BC-B614-8B11-31F4-8C0AB4DF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82FED-6163-EB8A-9E36-38FF62D5250C}"/>
              </a:ext>
            </a:extLst>
          </p:cNvPr>
          <p:cNvSpPr txBox="1"/>
          <p:nvPr/>
        </p:nvSpPr>
        <p:spPr>
          <a:xfrm>
            <a:off x="2046514" y="261257"/>
            <a:ext cx="778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00B050"/>
                </a:solidFill>
                <a:latin typeface="Algerian" panose="04020705040A02060702" pitchFamily="82" charset="0"/>
              </a:rPr>
              <a:t>A</a:t>
            </a:r>
            <a:r>
              <a:rPr lang="en-IN" sz="3600" dirty="0">
                <a:solidFill>
                  <a:schemeClr val="bg1"/>
                </a:solidFill>
                <a:latin typeface="Algerian" panose="04020705040A02060702" pitchFamily="82" charset="0"/>
              </a:rPr>
              <a:t>BOUT</a:t>
            </a:r>
            <a:r>
              <a:rPr lang="en-IN" sz="3600" dirty="0">
                <a:latin typeface="Algerian" panose="04020705040A02060702" pitchFamily="82" charset="0"/>
              </a:rPr>
              <a:t> </a:t>
            </a:r>
            <a:r>
              <a:rPr lang="en-IN" sz="3600" dirty="0">
                <a:solidFill>
                  <a:srgbClr val="00B050"/>
                </a:solidFill>
                <a:latin typeface="Algerian" panose="04020705040A02060702" pitchFamily="82" charset="0"/>
              </a:rPr>
              <a:t>D</a:t>
            </a:r>
            <a:r>
              <a:rPr lang="en-IN" sz="3600" dirty="0">
                <a:solidFill>
                  <a:schemeClr val="bg1"/>
                </a:solidFill>
                <a:latin typeface="Algerian" panose="04020705040A02060702" pitchFamily="82" charset="0"/>
              </a:rPr>
              <a:t>ATASET</a:t>
            </a:r>
            <a:r>
              <a:rPr lang="en-IN" sz="3600" dirty="0"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E874C-11E7-FCFE-B972-B668BB7F6AB4}"/>
              </a:ext>
            </a:extLst>
          </p:cNvPr>
          <p:cNvSpPr txBox="1"/>
          <p:nvPr/>
        </p:nvSpPr>
        <p:spPr>
          <a:xfrm>
            <a:off x="1884783" y="1446244"/>
            <a:ext cx="903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</a:rPr>
              <a:t>"</a:t>
            </a:r>
            <a:r>
              <a:rPr lang="en-IN" sz="1800" dirty="0">
                <a:solidFill>
                  <a:srgbClr val="92D050"/>
                </a:solidFill>
                <a:effectLst/>
                <a:latin typeface="Book Antiqua" panose="02040602050305030304" pitchFamily="18" charset="0"/>
              </a:rPr>
              <a:t>Our project is based on two comprehensive Excel datasets: Finance_1.xlsx and Finance_2.xlsx. These datasets contain a substantial amount of data, with each Excel file comprising over 39,000 records. They provide us with a rich and diverse set of information to </a:t>
            </a:r>
            <a:r>
              <a:rPr lang="en-IN" sz="1800" dirty="0" err="1">
                <a:solidFill>
                  <a:srgbClr val="92D050"/>
                </a:solidFill>
                <a:effectLst/>
                <a:latin typeface="Book Antiqua" panose="02040602050305030304" pitchFamily="18" charset="0"/>
              </a:rPr>
              <a:t>analyze</a:t>
            </a:r>
            <a:r>
              <a:rPr lang="en-IN" sz="1800" dirty="0">
                <a:solidFill>
                  <a:srgbClr val="92D050"/>
                </a:solidFill>
                <a:effectLst/>
                <a:latin typeface="Book Antiqua" panose="02040602050305030304" pitchFamily="18" charset="0"/>
              </a:rPr>
              <a:t> and gain insights from."</a:t>
            </a:r>
            <a:endParaRPr lang="en-IN" dirty="0">
              <a:solidFill>
                <a:srgbClr val="92D05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71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6C553-AFA0-8014-1014-EB5CD407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AFA496-3211-0034-B3C4-3E141D711FC9}"/>
              </a:ext>
            </a:extLst>
          </p:cNvPr>
          <p:cNvSpPr txBox="1"/>
          <p:nvPr/>
        </p:nvSpPr>
        <p:spPr>
          <a:xfrm>
            <a:off x="3038066" y="179546"/>
            <a:ext cx="6522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0" i="0" dirty="0">
                <a:solidFill>
                  <a:srgbClr val="92D050"/>
                </a:solidFill>
                <a:effectLst/>
                <a:latin typeface="Algerian" panose="04020705040A02060702" pitchFamily="82" charset="0"/>
              </a:rPr>
              <a:t>p</a:t>
            </a:r>
            <a:r>
              <a:rPr lang="en-IN" sz="4000" b="0" i="0" dirty="0">
                <a:solidFill>
                  <a:srgbClr val="D1D5DB"/>
                </a:solidFill>
                <a:effectLst/>
                <a:latin typeface="Algerian" panose="04020705040A02060702" pitchFamily="82" charset="0"/>
              </a:rPr>
              <a:t>roject </a:t>
            </a:r>
            <a:r>
              <a:rPr lang="en-IN" sz="4000" b="0" i="0" dirty="0">
                <a:solidFill>
                  <a:srgbClr val="92D050"/>
                </a:solidFill>
                <a:effectLst/>
                <a:latin typeface="Algerian" panose="04020705040A02060702" pitchFamily="82" charset="0"/>
              </a:rPr>
              <a:t>o</a:t>
            </a:r>
            <a:r>
              <a:rPr lang="en-IN" sz="4000" b="0" i="0" dirty="0">
                <a:solidFill>
                  <a:srgbClr val="D1D5DB"/>
                </a:solidFill>
                <a:effectLst/>
                <a:latin typeface="Algerian" panose="04020705040A02060702" pitchFamily="82" charset="0"/>
              </a:rPr>
              <a:t>bjectives:</a:t>
            </a:r>
            <a:endParaRPr lang="en-IN" sz="4000" dirty="0"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7B299-E208-29AF-93E9-51AC40C48BCE}"/>
              </a:ext>
            </a:extLst>
          </p:cNvPr>
          <p:cNvSpPr txBox="1"/>
          <p:nvPr/>
        </p:nvSpPr>
        <p:spPr>
          <a:xfrm>
            <a:off x="931506" y="1371600"/>
            <a:ext cx="103289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Our main goal is to uncover some super useful insights, spot trends, and create key performance indicators (KPIs) that will help us make smarter decisions about our loan portfolio</a:t>
            </a:r>
            <a:r>
              <a:rPr lang="en-US" b="1" i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. </a:t>
            </a:r>
            <a:endParaRPr lang="en-IN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44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F11700-6484-03E9-FC9D-82992C443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8000"/>
            </a:blip>
            <a:srcRect/>
            <a:tile tx="0" ty="0" sx="100000" sy="100000" flip="none" algn="tl"/>
          </a:blipFill>
          <a:effectLst>
            <a:reflection endPos="65000" dist="508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F2F61-01B4-F533-AC15-05E23427FBBA}"/>
              </a:ext>
            </a:extLst>
          </p:cNvPr>
          <p:cNvSpPr txBox="1"/>
          <p:nvPr/>
        </p:nvSpPr>
        <p:spPr>
          <a:xfrm>
            <a:off x="3301481" y="139959"/>
            <a:ext cx="5589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0" dirty="0">
                <a:solidFill>
                  <a:srgbClr val="92D050"/>
                </a:solidFill>
                <a:effectLst/>
                <a:latin typeface="Algerian" panose="04020705040A02060702" pitchFamily="82" charset="0"/>
              </a:rPr>
              <a:t>p</a:t>
            </a:r>
            <a:r>
              <a:rPr lang="en-IN" sz="3200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roblem</a:t>
            </a:r>
            <a:r>
              <a:rPr lang="en-IN" sz="3200" b="0" i="0" dirty="0">
                <a:solidFill>
                  <a:srgbClr val="002060"/>
                </a:solidFill>
                <a:effectLst/>
                <a:latin typeface="Algerian" panose="04020705040A02060702" pitchFamily="82" charset="0"/>
              </a:rPr>
              <a:t> </a:t>
            </a:r>
            <a:r>
              <a:rPr lang="en-IN" sz="3200" b="0" i="0" dirty="0">
                <a:solidFill>
                  <a:srgbClr val="92D050"/>
                </a:solidFill>
                <a:effectLst/>
                <a:latin typeface="Algerian" panose="04020705040A02060702" pitchFamily="82" charset="0"/>
              </a:rPr>
              <a:t>s</a:t>
            </a:r>
            <a:r>
              <a:rPr lang="en-IN" sz="3200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tatements</a:t>
            </a:r>
            <a:r>
              <a:rPr lang="en-IN" sz="3200" b="0" i="0" dirty="0">
                <a:solidFill>
                  <a:srgbClr val="D1D5DB"/>
                </a:solidFill>
                <a:effectLst/>
                <a:latin typeface="Algerian" panose="04020705040A02060702" pitchFamily="82" charset="0"/>
              </a:rPr>
              <a:t>: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E2126-768E-770D-00E9-3A68297EF8E4}"/>
              </a:ext>
            </a:extLst>
          </p:cNvPr>
          <p:cNvSpPr txBox="1"/>
          <p:nvPr/>
        </p:nvSpPr>
        <p:spPr>
          <a:xfrm>
            <a:off x="210980" y="1083349"/>
            <a:ext cx="8369559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rgbClr val="00B05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1)</a:t>
            </a:r>
            <a:r>
              <a:rPr lang="en-US" sz="2000" b="1" i="0" dirty="0">
                <a:solidFill>
                  <a:srgbClr val="FFC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Understanding Year-wise Loan Amount Statistics: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latin typeface="Book Antiqua" panose="02040602050305030304" pitchFamily="18" charset="0"/>
                <a:cs typeface="Arial" panose="020B0604020202020204" pitchFamily="34" charset="0"/>
              </a:rPr>
              <a:t>How has the loan amount disbursed by our bank changed over the years?</a:t>
            </a:r>
          </a:p>
          <a:p>
            <a:pPr algn="l"/>
            <a:r>
              <a:rPr lang="en-US" sz="2000" b="1" i="0" dirty="0">
                <a:solidFill>
                  <a:srgbClr val="00B05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2)</a:t>
            </a:r>
            <a:r>
              <a:rPr lang="en-US" sz="2000" b="1" i="0" dirty="0">
                <a:solidFill>
                  <a:srgbClr val="FFC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Grade and Subgrade-wise Revolving Balances</a:t>
            </a:r>
            <a:r>
              <a:rPr lang="en-US" sz="2000" b="1" i="0" dirty="0">
                <a:solidFill>
                  <a:srgbClr val="00B05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latin typeface="Book Antiqua" panose="02040602050305030304" pitchFamily="18" charset="0"/>
                <a:cs typeface="Arial" panose="020B0604020202020204" pitchFamily="34" charset="0"/>
              </a:rPr>
              <a:t>How does the revolving balance vary across different loan grades and subgrades</a:t>
            </a:r>
            <a:r>
              <a:rPr lang="en-US" sz="2000" b="1" i="0" dirty="0">
                <a:solidFill>
                  <a:srgbClr val="00B05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?</a:t>
            </a:r>
          </a:p>
          <a:p>
            <a:pPr algn="l"/>
            <a:r>
              <a:rPr lang="en-IN" sz="2000" b="1" dirty="0">
                <a:solidFill>
                  <a:srgbClr val="00B05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3)</a:t>
            </a:r>
            <a:r>
              <a:rPr lang="en-US" sz="2000" b="1" i="0" dirty="0">
                <a:solidFill>
                  <a:srgbClr val="00B05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000" b="1" i="0" dirty="0">
                <a:solidFill>
                  <a:srgbClr val="FFC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Comparing Total Payments for Verified and Non-Verified Status: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latin typeface="Book Antiqua" panose="02040602050305030304" pitchFamily="18" charset="0"/>
                <a:cs typeface="Arial" panose="020B0604020202020204" pitchFamily="34" charset="0"/>
              </a:rPr>
              <a:t>What is the difference in total payments made by borrowers with verified and non-verified statuses?</a:t>
            </a:r>
          </a:p>
          <a:p>
            <a:pPr algn="l"/>
            <a:r>
              <a:rPr lang="en-US" sz="2000" b="1" i="0" dirty="0">
                <a:solidFill>
                  <a:srgbClr val="00B05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4) </a:t>
            </a:r>
            <a:r>
              <a:rPr lang="en-US" sz="2000" b="1" i="0" dirty="0">
                <a:solidFill>
                  <a:srgbClr val="FFC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Analyzing Loan Status by State and Last Credit Pull Date: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latin typeface="Book Antiqua" panose="02040602050305030304" pitchFamily="18" charset="0"/>
                <a:cs typeface="Arial" panose="020B0604020202020204" pitchFamily="34" charset="0"/>
              </a:rPr>
              <a:t>How does loan status vary across different states and the time of the last credit pull?</a:t>
            </a:r>
          </a:p>
          <a:p>
            <a:pPr algn="l"/>
            <a:r>
              <a:rPr lang="en-US" sz="2000" b="1" dirty="0">
                <a:solidFill>
                  <a:srgbClr val="00B05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5</a:t>
            </a:r>
            <a:r>
              <a:rPr lang="en-US" sz="2000" b="1" dirty="0">
                <a:solidFill>
                  <a:srgbClr val="FFC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)</a:t>
            </a:r>
            <a:r>
              <a:rPr lang="en-US" sz="2000" b="1" i="0" dirty="0">
                <a:solidFill>
                  <a:srgbClr val="FFC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Examining Home Ownership and Last Payment Date Statistics</a:t>
            </a:r>
            <a:r>
              <a:rPr lang="en-US" sz="2000" b="1" i="0" dirty="0">
                <a:solidFill>
                  <a:srgbClr val="00B05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latin typeface="Book Antiqua" panose="02040602050305030304" pitchFamily="18" charset="0"/>
                <a:cs typeface="Arial" panose="020B0604020202020204" pitchFamily="34" charset="0"/>
              </a:rPr>
              <a:t>How does home ownership status relate to the time since the last payment?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Book Antiqua" panose="02040602050305030304" pitchFamily="18" charset="0"/>
              </a:rPr>
              <a:t>Are there any differences in payment behavior based on home ownership?</a:t>
            </a:r>
            <a:endParaRPr lang="en-US" sz="2000" b="1" i="0" dirty="0">
              <a:latin typeface="Book Antiqua" panose="02040602050305030304" pitchFamily="18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787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FB153-181A-4E81-87B0-21EB55B81F6E}"/>
              </a:ext>
            </a:extLst>
          </p:cNvPr>
          <p:cNvSpPr txBox="1"/>
          <p:nvPr/>
        </p:nvSpPr>
        <p:spPr>
          <a:xfrm>
            <a:off x="970385" y="74645"/>
            <a:ext cx="936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92D050"/>
                </a:solidFill>
                <a:latin typeface="Berlin Sans FB Demi" panose="020E0802020502020306" pitchFamily="34" charset="0"/>
              </a:rPr>
              <a:t>KPI_1: YEAR WISE LOAN AMOUNT STATUS</a:t>
            </a:r>
            <a:endParaRPr lang="en-IN" sz="2400" b="1" u="sng" dirty="0">
              <a:solidFill>
                <a:srgbClr val="92D05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4F04A-003D-5D3D-C1AA-F0693F7FF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73" y="581207"/>
            <a:ext cx="11000285" cy="58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70281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4EB009-8302-4CB7-93F1-CF66D325E522}"/>
              </a:ext>
            </a:extLst>
          </p:cNvPr>
          <p:cNvSpPr txBox="1"/>
          <p:nvPr/>
        </p:nvSpPr>
        <p:spPr>
          <a:xfrm>
            <a:off x="923278" y="159798"/>
            <a:ext cx="9632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  <a:latin typeface="Book Antiqua" panose="02040602050305030304" pitchFamily="18" charset="0"/>
              </a:rPr>
              <a:t>KPI_2: GRADE AND SUB-GRADE WISE REVOL_BALANCE</a:t>
            </a:r>
            <a:endParaRPr lang="en-IN" sz="2400" b="1" u="sng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1383D-56A0-436C-5BB7-A611F3B2C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1" y="621462"/>
            <a:ext cx="12241581" cy="62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3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9C268-23CB-4C5E-A5BE-059B50FBEDAA}"/>
              </a:ext>
            </a:extLst>
          </p:cNvPr>
          <p:cNvSpPr txBox="1"/>
          <p:nvPr/>
        </p:nvSpPr>
        <p:spPr>
          <a:xfrm>
            <a:off x="1304925" y="485775"/>
            <a:ext cx="949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  <a:latin typeface="Book Antiqua" panose="02040602050305030304" pitchFamily="18" charset="0"/>
              </a:rPr>
              <a:t>KPI_3: TOTAL AMOUNT FOR VERIFIED  VS  NON VERIFIED STATUS</a:t>
            </a:r>
            <a:endParaRPr lang="en-IN" sz="2400" b="1" u="sng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B2B44-B188-4A8E-A8FB-CF2B25112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92" y="1726164"/>
            <a:ext cx="12135268" cy="42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908BF-E9E0-4DAB-855F-F20F60263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1144524"/>
            <a:ext cx="12020550" cy="5182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1D30AF-C082-4E1B-9CBF-40C9B5784E67}"/>
              </a:ext>
            </a:extLst>
          </p:cNvPr>
          <p:cNvSpPr txBox="1"/>
          <p:nvPr/>
        </p:nvSpPr>
        <p:spPr>
          <a:xfrm>
            <a:off x="981075" y="323850"/>
            <a:ext cx="1039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Book Antiqua" panose="02040602050305030304" pitchFamily="18" charset="0"/>
              </a:rPr>
              <a:t>KPI_4: STATE WISE AND LAST CREDIT PULL WISE LOAN STATUS</a:t>
            </a:r>
            <a:endParaRPr lang="en-IN" sz="2400" b="1" u="sng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32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{0F18175D-69C2-4352-9E38-A4659875B015}tf56160789_win32</Template>
  <TotalTime>575</TotalTime>
  <Words>368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Algerian</vt:lpstr>
      <vt:lpstr>Arial</vt:lpstr>
      <vt:lpstr>Bell MT</vt:lpstr>
      <vt:lpstr>Berlin Sans FB Demi</vt:lpstr>
      <vt:lpstr>Book Antiqua</vt:lpstr>
      <vt:lpstr>Bookman Old Style</vt:lpstr>
      <vt:lpstr>Calibri</vt:lpstr>
      <vt:lpstr>Franklin Gothic Book</vt:lpstr>
      <vt:lpstr>OCR A Extended</vt:lpstr>
      <vt:lpstr>Söhne</vt:lpstr>
      <vt:lpstr>1_RetrospectVTI</vt:lpstr>
      <vt:lpstr>Introduction</vt:lpstr>
      <vt:lpstr>Title: "Bank Loan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pradip nannaware</dc:creator>
  <cp:lastModifiedBy>pradip nannaware</cp:lastModifiedBy>
  <cp:revision>18</cp:revision>
  <dcterms:created xsi:type="dcterms:W3CDTF">2023-06-15T13:57:15Z</dcterms:created>
  <dcterms:modified xsi:type="dcterms:W3CDTF">2023-06-17T06:00:42Z</dcterms:modified>
</cp:coreProperties>
</file>